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61" r:id="rId2"/>
    <p:sldId id="383" r:id="rId3"/>
    <p:sldId id="369" r:id="rId4"/>
    <p:sldId id="356" r:id="rId5"/>
    <p:sldId id="384" r:id="rId6"/>
    <p:sldId id="362" r:id="rId7"/>
    <p:sldId id="381" r:id="rId8"/>
    <p:sldId id="377" r:id="rId9"/>
    <p:sldId id="385" r:id="rId10"/>
    <p:sldId id="386" r:id="rId11"/>
    <p:sldId id="387" r:id="rId12"/>
    <p:sldId id="389" r:id="rId13"/>
    <p:sldId id="392" r:id="rId14"/>
    <p:sldId id="391" r:id="rId15"/>
    <p:sldId id="393" r:id="rId16"/>
    <p:sldId id="394" r:id="rId17"/>
    <p:sldId id="395" r:id="rId18"/>
    <p:sldId id="278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曹 正涛" initials="曹" lastIdx="1" clrIdx="0"/>
  <p:cmAuthor id="2" name="zsj" initials="z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5A11"/>
    <a:srgbClr val="F4B183"/>
    <a:srgbClr val="843C0C"/>
    <a:srgbClr val="2F5597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88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0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675AFC-B38D-43F5-AB43-59C421942985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6BCD08-2F7B-41FC-9673-5CE01EC6308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BCD08-2F7B-41FC-9673-5CE01EC6308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760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6BCD08-2F7B-41FC-9673-5CE01EC6308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1208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B96BD-0B52-49BA-AF5E-49B512711836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2482C-49B1-41EF-B17A-09C21FB7FE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B96BD-0B52-49BA-AF5E-49B512711836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2482C-49B1-41EF-B17A-09C21FB7FE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B96BD-0B52-49BA-AF5E-49B512711836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2482C-49B1-41EF-B17A-09C21FB7FE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B96BD-0B52-49BA-AF5E-49B512711836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2482C-49B1-41EF-B17A-09C21FB7FE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B96BD-0B52-49BA-AF5E-49B512711836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2482C-49B1-41EF-B17A-09C21FB7FE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B96BD-0B52-49BA-AF5E-49B512711836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2482C-49B1-41EF-B17A-09C21FB7FE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B96BD-0B52-49BA-AF5E-49B512711836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2482C-49B1-41EF-B17A-09C21FB7FE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B96BD-0B52-49BA-AF5E-49B512711836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2482C-49B1-41EF-B17A-09C21FB7FE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B96BD-0B52-49BA-AF5E-49B512711836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2482C-49B1-41EF-B17A-09C21FB7FE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B96BD-0B52-49BA-AF5E-49B512711836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2482C-49B1-41EF-B17A-09C21FB7FE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B96BD-0B52-49BA-AF5E-49B512711836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2482C-49B1-41EF-B17A-09C21FB7FE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1B96BD-0B52-49BA-AF5E-49B512711836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2482C-49B1-41EF-B17A-09C21FB7FEB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70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29" y="102915"/>
            <a:ext cx="2219516" cy="62900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303458" y="2601473"/>
            <a:ext cx="958380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 u="none" strike="noStrike" baseline="0" dirty="0">
                <a:latin typeface="Centaur" panose="02030504050205020304" pitchFamily="18" charset="0"/>
              </a:rPr>
              <a:t>Decorate the Newcomers: Visual Domain Prompt for Continual Test Time Adaptation</a:t>
            </a:r>
          </a:p>
        </p:txBody>
      </p:sp>
      <p:sp>
        <p:nvSpPr>
          <p:cNvPr id="5" name="矩形 4"/>
          <p:cNvSpPr/>
          <p:nvPr/>
        </p:nvSpPr>
        <p:spPr>
          <a:xfrm>
            <a:off x="-29819" y="2617305"/>
            <a:ext cx="1272209" cy="3407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0783957" y="2617305"/>
            <a:ext cx="1437861" cy="3407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-29819" y="3042566"/>
            <a:ext cx="1265996" cy="723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0783957" y="3042566"/>
            <a:ext cx="1437861" cy="723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 Box 2"/>
          <p:cNvSpPr txBox="1"/>
          <p:nvPr/>
        </p:nvSpPr>
        <p:spPr>
          <a:xfrm>
            <a:off x="5437505" y="5949950"/>
            <a:ext cx="1429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ea"/>
                <a:cs typeface="+mn-ea"/>
              </a:rPr>
              <a:t>AAAI 2023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B9E8171-1240-6570-184C-0EDF552D2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317" y="3922725"/>
            <a:ext cx="8156088" cy="12985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C1664-CF82-071D-A700-C4871C470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102E32E5-3840-6FAE-44F7-5C0BD94EE8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29" y="102915"/>
            <a:ext cx="2219516" cy="62900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BF56E44-872C-A360-086E-602D08A9DC29}"/>
              </a:ext>
            </a:extLst>
          </p:cNvPr>
          <p:cNvSpPr txBox="1"/>
          <p:nvPr/>
        </p:nvSpPr>
        <p:spPr>
          <a:xfrm>
            <a:off x="1303458" y="2601473"/>
            <a:ext cx="95838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 u="none" strike="noStrike" baseline="0" dirty="0">
                <a:latin typeface="Centaur" panose="02030504050205020304" pitchFamily="18" charset="0"/>
              </a:rPr>
              <a:t>Dataset Condensation with Gradient Matching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76590A9-B545-0D37-1A1F-60C8592F1811}"/>
              </a:ext>
            </a:extLst>
          </p:cNvPr>
          <p:cNvSpPr/>
          <p:nvPr/>
        </p:nvSpPr>
        <p:spPr>
          <a:xfrm>
            <a:off x="-29819" y="2617305"/>
            <a:ext cx="1272209" cy="3407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7A35205-3A1F-939D-6AC3-6B5BC02213CB}"/>
              </a:ext>
            </a:extLst>
          </p:cNvPr>
          <p:cNvSpPr/>
          <p:nvPr/>
        </p:nvSpPr>
        <p:spPr>
          <a:xfrm>
            <a:off x="10783957" y="2617305"/>
            <a:ext cx="1437861" cy="34073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CCCA35C-09F8-0DBC-4B7B-2959C5F2B49F}"/>
              </a:ext>
            </a:extLst>
          </p:cNvPr>
          <p:cNvSpPr/>
          <p:nvPr/>
        </p:nvSpPr>
        <p:spPr>
          <a:xfrm>
            <a:off x="-29819" y="3042566"/>
            <a:ext cx="1265996" cy="723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A3E26B9-5141-F796-D050-C8CCE717F8A8}"/>
              </a:ext>
            </a:extLst>
          </p:cNvPr>
          <p:cNvSpPr/>
          <p:nvPr/>
        </p:nvSpPr>
        <p:spPr>
          <a:xfrm>
            <a:off x="10783957" y="3042566"/>
            <a:ext cx="1437861" cy="723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B4230BE2-4BB3-6819-AC7F-02A3879FAFF1}"/>
              </a:ext>
            </a:extLst>
          </p:cNvPr>
          <p:cNvSpPr txBox="1"/>
          <p:nvPr/>
        </p:nvSpPr>
        <p:spPr>
          <a:xfrm>
            <a:off x="5492737" y="5864033"/>
            <a:ext cx="1454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ea"/>
                <a:cs typeface="+mn-ea"/>
              </a:rPr>
              <a:t>ICLR 2021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10A919-CA80-AEC2-9ACA-331B407AB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441" y="3733308"/>
            <a:ext cx="4673840" cy="9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177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EA06E-1FBD-FBB2-E2E4-C97C36CB5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C0717625-7ED2-11C1-B65A-04E00AB6DE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261" y="0"/>
            <a:ext cx="2431378" cy="68904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472E837-D6CE-794B-F62E-F675CA7DDBD2}"/>
              </a:ext>
            </a:extLst>
          </p:cNvPr>
          <p:cNvSpPr/>
          <p:nvPr/>
        </p:nvSpPr>
        <p:spPr>
          <a:xfrm flipV="1">
            <a:off x="-1" y="137160"/>
            <a:ext cx="301441" cy="5518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F9AE05-5223-700B-050F-6BEBBAB42BD6}"/>
              </a:ext>
            </a:extLst>
          </p:cNvPr>
          <p:cNvSpPr txBox="1"/>
          <p:nvPr/>
        </p:nvSpPr>
        <p:spPr>
          <a:xfrm>
            <a:off x="376555" y="184785"/>
            <a:ext cx="22923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latin typeface="Centaur" panose="02030504050205020304" pitchFamily="18" charset="0"/>
              </a:rPr>
              <a:t>Background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8B29BA8-B2A6-631C-91E4-9740A1587D17}"/>
              </a:ext>
            </a:extLst>
          </p:cNvPr>
          <p:cNvSpPr txBox="1"/>
          <p:nvPr/>
        </p:nvSpPr>
        <p:spPr>
          <a:xfrm>
            <a:off x="1102599" y="1140906"/>
            <a:ext cx="2720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C00000"/>
                </a:solidFill>
              </a:rPr>
              <a:t>Dataset Distillation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2D4446-1017-E26C-DBDF-1EA6CE8A0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565" y="866826"/>
            <a:ext cx="5716074" cy="571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2485F12-6938-7DDE-6411-05D66B64EC65}"/>
              </a:ext>
            </a:extLst>
          </p:cNvPr>
          <p:cNvSpPr txBox="1"/>
          <p:nvPr/>
        </p:nvSpPr>
        <p:spPr>
          <a:xfrm>
            <a:off x="1102599" y="1809471"/>
            <a:ext cx="43377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Task: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Synthesizing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 datasets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 that models trained on them achieve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comparable performance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the original large dataset.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CAE953E-45E5-8775-71A6-7D57D85B4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35" y="3568659"/>
            <a:ext cx="5465365" cy="221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062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0DEC7-F8BA-2787-F644-FDDE1E365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DD5A30F7-6F0E-F970-3613-65D8EBB146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261" y="0"/>
            <a:ext cx="2431378" cy="68904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574B00D-99A6-D94D-339A-25E66DBF7FAD}"/>
              </a:ext>
            </a:extLst>
          </p:cNvPr>
          <p:cNvSpPr/>
          <p:nvPr/>
        </p:nvSpPr>
        <p:spPr>
          <a:xfrm flipV="1">
            <a:off x="-1" y="137160"/>
            <a:ext cx="301441" cy="5518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F0468C2-552E-933D-8F18-90CCCF19BE4D}"/>
              </a:ext>
            </a:extLst>
          </p:cNvPr>
          <p:cNvSpPr txBox="1"/>
          <p:nvPr/>
        </p:nvSpPr>
        <p:spPr>
          <a:xfrm>
            <a:off x="376686" y="184868"/>
            <a:ext cx="15011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800" b="1" dirty="0">
                <a:latin typeface="Centaur" panose="02030504050205020304" pitchFamily="18" charset="0"/>
              </a:rPr>
              <a:t>Methods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FD94ADA-CD60-6727-3DDB-226D06DB297B}"/>
              </a:ext>
            </a:extLst>
          </p:cNvPr>
          <p:cNvSpPr txBox="1"/>
          <p:nvPr/>
        </p:nvSpPr>
        <p:spPr>
          <a:xfrm>
            <a:off x="937737" y="1447547"/>
            <a:ext cx="3207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C00000"/>
                </a:solidFill>
              </a:rPr>
              <a:t>The whole framework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CC3A50-E4D6-51CD-EF02-F1F334EEB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5" y="1970713"/>
            <a:ext cx="10264428" cy="34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66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97E1B-922D-B363-FE2E-06AA22ABB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9D0410E-3F59-D88B-FB6D-86D871017F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261" y="0"/>
            <a:ext cx="2431378" cy="68904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BDDA84A-52EC-0352-F27D-1E061B3B4156}"/>
              </a:ext>
            </a:extLst>
          </p:cNvPr>
          <p:cNvSpPr/>
          <p:nvPr/>
        </p:nvSpPr>
        <p:spPr>
          <a:xfrm flipV="1">
            <a:off x="-1" y="137160"/>
            <a:ext cx="301441" cy="5518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0413C2E-4BCD-3F21-6D0F-0A2F32830A26}"/>
              </a:ext>
            </a:extLst>
          </p:cNvPr>
          <p:cNvSpPr txBox="1"/>
          <p:nvPr/>
        </p:nvSpPr>
        <p:spPr>
          <a:xfrm>
            <a:off x="376686" y="184868"/>
            <a:ext cx="15011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800" b="1" dirty="0">
                <a:latin typeface="Centaur" panose="02030504050205020304" pitchFamily="18" charset="0"/>
              </a:rPr>
              <a:t>Methods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46E60F6-3AC2-FAD5-990A-A29DC248823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8271"/>
          <a:stretch/>
        </p:blipFill>
        <p:spPr>
          <a:xfrm>
            <a:off x="2123303" y="1415633"/>
            <a:ext cx="7458394" cy="699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FB7562C-6F6E-C5EE-889D-05834B7A16B5}"/>
                  </a:ext>
                </a:extLst>
              </p:cNvPr>
              <p:cNvSpPr txBox="1"/>
              <p:nvPr/>
            </p:nvSpPr>
            <p:spPr>
              <a:xfrm>
                <a:off x="2203594" y="1046301"/>
                <a:ext cx="23703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Goal: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ynthetic data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EFB7562C-6F6E-C5EE-889D-05834B7A1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594" y="1046301"/>
                <a:ext cx="2370383" cy="369332"/>
              </a:xfrm>
              <a:prstGeom prst="rect">
                <a:avLst/>
              </a:prstGeom>
              <a:blipFill>
                <a:blip r:embed="rId5"/>
                <a:stretch>
                  <a:fillRect l="-2057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5A51C699-2E97-E70F-1967-B71DE6E49809}"/>
              </a:ext>
            </a:extLst>
          </p:cNvPr>
          <p:cNvSpPr txBox="1"/>
          <p:nvPr/>
        </p:nvSpPr>
        <p:spPr>
          <a:xfrm>
            <a:off x="1210966" y="2672105"/>
            <a:ext cx="2916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 Matching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325C2D20-D202-804C-1D7C-EB6D24ACCC6A}"/>
              </a:ext>
            </a:extLst>
          </p:cNvPr>
          <p:cNvSpPr/>
          <p:nvPr/>
        </p:nvSpPr>
        <p:spPr>
          <a:xfrm>
            <a:off x="1804183" y="957359"/>
            <a:ext cx="8243919" cy="1264204"/>
          </a:xfrm>
          <a:prstGeom prst="round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943590D-8477-E8BC-FDA5-D3502B38393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8536" b="6396"/>
          <a:stretch/>
        </p:blipFill>
        <p:spPr>
          <a:xfrm>
            <a:off x="2968266" y="3422945"/>
            <a:ext cx="5391082" cy="6162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1F940F1-473C-BD9A-41CB-A261BF6F6D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1536" y="4626567"/>
            <a:ext cx="7314024" cy="59315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4EDE296-1F9A-0116-D2C6-9D27B8DAE184}"/>
              </a:ext>
            </a:extLst>
          </p:cNvPr>
          <p:cNvSpPr txBox="1"/>
          <p:nvPr/>
        </p:nvSpPr>
        <p:spPr>
          <a:xfrm>
            <a:off x="1261594" y="4185642"/>
            <a:ext cx="7994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generate samples that can work with a distribution of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initializations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97C321AE-1F03-06A8-1000-E12C492A725C}"/>
              </a:ext>
            </a:extLst>
          </p:cNvPr>
          <p:cNvSpPr/>
          <p:nvPr/>
        </p:nvSpPr>
        <p:spPr>
          <a:xfrm>
            <a:off x="990583" y="2484465"/>
            <a:ext cx="10051274" cy="3684193"/>
          </a:xfrm>
          <a:prstGeom prst="round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F9D8C04-98D6-56EC-EB08-0468C8BA35F7}"/>
              </a:ext>
            </a:extLst>
          </p:cNvPr>
          <p:cNvSpPr txBox="1"/>
          <p:nvPr/>
        </p:nvSpPr>
        <p:spPr>
          <a:xfrm>
            <a:off x="1255422" y="3090147"/>
            <a:ext cx="9786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 weights imply similar mappings in a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neighborhood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thus generalization performance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F6CCCCB-0470-EEDF-3DE9-B08ED2EB10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4744" y="5423543"/>
            <a:ext cx="2869691" cy="520608"/>
          </a:xfrm>
          <a:prstGeom prst="rect">
            <a:avLst/>
          </a:prstGeom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7F269606-73D6-AE11-12B5-514EF307F298}"/>
              </a:ext>
            </a:extLst>
          </p:cNvPr>
          <p:cNvCxnSpPr>
            <a:cxnSpLocks/>
          </p:cNvCxnSpPr>
          <p:nvPr/>
        </p:nvCxnSpPr>
        <p:spPr>
          <a:xfrm>
            <a:off x="8331832" y="5119246"/>
            <a:ext cx="0" cy="44185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8CCD6D0-864E-4109-FEA2-B96784D2A727}"/>
                  </a:ext>
                </a:extLst>
              </p:cNvPr>
              <p:cNvSpPr txBox="1"/>
              <p:nvPr/>
            </p:nvSpPr>
            <p:spPr>
              <a:xfrm>
                <a:off x="1338655" y="5502407"/>
                <a:ext cx="55777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e-defines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the output of an incomplete optimization</a:t>
                </a: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78CCD6D0-864E-4109-FEA2-B96784D2A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655" y="5502407"/>
                <a:ext cx="5577757" cy="369332"/>
              </a:xfrm>
              <a:prstGeom prst="rect">
                <a:avLst/>
              </a:prstGeom>
              <a:blipFill>
                <a:blip r:embed="rId9"/>
                <a:stretch>
                  <a:fillRect l="-984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E0330C97-D983-6411-E048-496ED2505CB4}"/>
              </a:ext>
            </a:extLst>
          </p:cNvPr>
          <p:cNvSpPr txBox="1"/>
          <p:nvPr/>
        </p:nvSpPr>
        <p:spPr>
          <a:xfrm>
            <a:off x="4022218" y="6240251"/>
            <a:ext cx="70937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Justin Domke. Generic methods for optimization-based modeling. In Artificial Intelligence and Statistics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012.</a:t>
            </a:r>
          </a:p>
        </p:txBody>
      </p:sp>
    </p:spTree>
    <p:extLst>
      <p:ext uri="{BB962C8B-B14F-4D97-AF65-F5344CB8AC3E}">
        <p14:creationId xmlns:p14="http://schemas.microsoft.com/office/powerpoint/2010/main" val="1094872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4AB9A-0015-B2C4-6F0A-7DFAE5C57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83733919-F3B9-A41A-9C95-355ABBC659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261" y="0"/>
            <a:ext cx="2431378" cy="68904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CFED1B4-4691-5E56-ED88-C4736B713FE9}"/>
              </a:ext>
            </a:extLst>
          </p:cNvPr>
          <p:cNvSpPr/>
          <p:nvPr/>
        </p:nvSpPr>
        <p:spPr>
          <a:xfrm flipV="1">
            <a:off x="-1" y="137160"/>
            <a:ext cx="301441" cy="5518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C7F9F8B-5C31-E860-939D-1592BD11DEEB}"/>
              </a:ext>
            </a:extLst>
          </p:cNvPr>
          <p:cNvSpPr txBox="1"/>
          <p:nvPr/>
        </p:nvSpPr>
        <p:spPr>
          <a:xfrm>
            <a:off x="376686" y="184868"/>
            <a:ext cx="1361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800" b="1" dirty="0">
                <a:latin typeface="Centaur" panose="02030504050205020304" pitchFamily="18" charset="0"/>
              </a:rPr>
              <a:t>Methods</a:t>
            </a:r>
            <a:endParaRPr lang="zh-CN" altLang="en-US" sz="2800" b="1" dirty="0">
              <a:latin typeface="Centaur" panose="020305040502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DBF888A-00C9-33D2-10B1-4161DD1B2DC4}"/>
              </a:ext>
            </a:extLst>
          </p:cNvPr>
          <p:cNvSpPr txBox="1"/>
          <p:nvPr/>
        </p:nvSpPr>
        <p:spPr>
          <a:xfrm>
            <a:off x="949686" y="1079538"/>
            <a:ext cx="3830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/>
              <a:t>Curriculum Gradient Matching</a:t>
            </a:r>
            <a:endParaRPr lang="zh-CN" altLang="en-US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2B10F48-63F2-A461-5E97-32BD6AA57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444" y="2073414"/>
            <a:ext cx="7978817" cy="14125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79AD508-F391-8DA9-6BE7-4A08826DC2D4}"/>
                  </a:ext>
                </a:extLst>
              </p:cNvPr>
              <p:cNvSpPr txBox="1"/>
              <p:nvPr/>
            </p:nvSpPr>
            <p:spPr>
              <a:xfrm>
                <a:off x="1011337" y="1821570"/>
                <a:ext cx="6703189" cy="3702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p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follow a 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similar path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throughout the optimization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79AD508-F391-8DA9-6BE7-4A08826DC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337" y="1821570"/>
                <a:ext cx="6703189" cy="370230"/>
              </a:xfrm>
              <a:prstGeom prst="rect">
                <a:avLst/>
              </a:prstGeom>
              <a:blipFill>
                <a:blip r:embed="rId4"/>
                <a:stretch>
                  <a:fillRect l="-636"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E6AA1B79-6E93-698B-5F82-87892CD94B74}"/>
              </a:ext>
            </a:extLst>
          </p:cNvPr>
          <p:cNvSpPr/>
          <p:nvPr/>
        </p:nvSpPr>
        <p:spPr>
          <a:xfrm>
            <a:off x="906728" y="1649392"/>
            <a:ext cx="10051274" cy="1973484"/>
          </a:xfrm>
          <a:prstGeom prst="round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21A3C4F-3035-42F3-C172-6926B179D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6459" y="4424634"/>
            <a:ext cx="5890786" cy="60127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2729789-98FC-4081-0D11-396AC76D97A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0029" b="11771"/>
          <a:stretch/>
        </p:blipFill>
        <p:spPr>
          <a:xfrm>
            <a:off x="3611301" y="5006401"/>
            <a:ext cx="4489385" cy="724537"/>
          </a:xfrm>
          <a:prstGeom prst="rect">
            <a:avLst/>
          </a:prstGeom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32334AB-5EA1-F64E-D1A1-7627376D6868}"/>
              </a:ext>
            </a:extLst>
          </p:cNvPr>
          <p:cNvSpPr/>
          <p:nvPr/>
        </p:nvSpPr>
        <p:spPr>
          <a:xfrm>
            <a:off x="949686" y="3866897"/>
            <a:ext cx="10051274" cy="2642683"/>
          </a:xfrm>
          <a:prstGeom prst="roundRect">
            <a:avLst/>
          </a:prstGeom>
          <a:noFill/>
          <a:ln w="254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AE9ABCF-F993-6630-CA9F-9FC276673609}"/>
              </a:ext>
            </a:extLst>
          </p:cNvPr>
          <p:cNvSpPr txBox="1"/>
          <p:nvPr/>
        </p:nvSpPr>
        <p:spPr>
          <a:xfrm>
            <a:off x="1134800" y="4079524"/>
            <a:ext cx="6703189" cy="370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Minimize the distance between the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gradients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B63211A-081B-4451-6A73-C40A5E6C9D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0806" y="5711432"/>
            <a:ext cx="2985987" cy="67929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A832F90-A2EC-BA5A-8A33-FCFD12FCBCB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0776"/>
          <a:stretch/>
        </p:blipFill>
        <p:spPr>
          <a:xfrm>
            <a:off x="1667423" y="5889584"/>
            <a:ext cx="4810803" cy="32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60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B4A2C-40A3-BEEF-10D5-91342745E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CB1747F3-8E81-C468-EC02-443F44EC79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261" y="0"/>
            <a:ext cx="2431378" cy="68904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FB5B670-1BD5-8719-A352-313B34953EBF}"/>
              </a:ext>
            </a:extLst>
          </p:cNvPr>
          <p:cNvSpPr/>
          <p:nvPr/>
        </p:nvSpPr>
        <p:spPr>
          <a:xfrm flipV="1">
            <a:off x="-1" y="137160"/>
            <a:ext cx="301441" cy="5518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1D273E0-851E-823C-5FBD-93CB8D508284}"/>
              </a:ext>
            </a:extLst>
          </p:cNvPr>
          <p:cNvSpPr txBox="1"/>
          <p:nvPr/>
        </p:nvSpPr>
        <p:spPr>
          <a:xfrm>
            <a:off x="376686" y="184868"/>
            <a:ext cx="21031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800" b="1" dirty="0">
                <a:latin typeface="Centaur" panose="02030504050205020304" pitchFamily="18" charset="0"/>
                <a:sym typeface="+mn-ea"/>
              </a:rPr>
              <a:t>Experiments</a:t>
            </a:r>
            <a:endParaRPr lang="zh-CN" altLang="en-US" sz="2800" b="1" dirty="0">
              <a:latin typeface="Centaur" panose="020305040502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8F5965-2AFA-D5B7-A7D5-221B8E1C8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83" y="1372752"/>
            <a:ext cx="10588633" cy="411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12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FCA32-DE42-8A49-D5D5-CAC5AF351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C52D34BC-1F76-3F09-C1E0-E1DD47A80A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261" y="0"/>
            <a:ext cx="2431378" cy="68904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C326FB7-61A4-B2F6-898C-6F75DAC15CB7}"/>
              </a:ext>
            </a:extLst>
          </p:cNvPr>
          <p:cNvSpPr/>
          <p:nvPr/>
        </p:nvSpPr>
        <p:spPr>
          <a:xfrm flipV="1">
            <a:off x="-1" y="137160"/>
            <a:ext cx="301441" cy="5518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A918F8C-5CCE-8BA6-BC17-C55DD2F92D86}"/>
              </a:ext>
            </a:extLst>
          </p:cNvPr>
          <p:cNvSpPr txBox="1"/>
          <p:nvPr/>
        </p:nvSpPr>
        <p:spPr>
          <a:xfrm>
            <a:off x="376686" y="184868"/>
            <a:ext cx="21031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800" b="1" dirty="0">
                <a:latin typeface="Centaur" panose="02030504050205020304" pitchFamily="18" charset="0"/>
                <a:sym typeface="+mn-ea"/>
              </a:rPr>
              <a:t>Experiments</a:t>
            </a:r>
            <a:endParaRPr lang="zh-CN" altLang="en-US" sz="2800" b="1" dirty="0">
              <a:latin typeface="Centaur" panose="020305040502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B79AB2-6ED0-BB41-585E-7E0CA1135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861" y="1124132"/>
            <a:ext cx="10110278" cy="471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789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749F2-7AE0-6009-65A9-B67A3B513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62FFD2EC-8367-8FE2-AB59-061BFC1D2A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261" y="0"/>
            <a:ext cx="2431378" cy="68904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E0593D9-1949-1975-CB4A-08CE9FBA32C1}"/>
              </a:ext>
            </a:extLst>
          </p:cNvPr>
          <p:cNvSpPr/>
          <p:nvPr/>
        </p:nvSpPr>
        <p:spPr>
          <a:xfrm flipV="1">
            <a:off x="-1" y="137160"/>
            <a:ext cx="301441" cy="5518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9F11821-DE09-EB74-5951-0E3E3F356D67}"/>
              </a:ext>
            </a:extLst>
          </p:cNvPr>
          <p:cNvSpPr txBox="1"/>
          <p:nvPr/>
        </p:nvSpPr>
        <p:spPr>
          <a:xfrm>
            <a:off x="376686" y="184868"/>
            <a:ext cx="21031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800" b="1" dirty="0">
                <a:latin typeface="Centaur" panose="02030504050205020304" pitchFamily="18" charset="0"/>
                <a:sym typeface="+mn-ea"/>
              </a:rPr>
              <a:t>Experiments</a:t>
            </a:r>
            <a:endParaRPr lang="zh-CN" altLang="en-US" sz="2800" b="1" dirty="0">
              <a:latin typeface="Centaur" panose="020305040502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8B586F-878A-8BD6-0AFF-88ADD67C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494" y="1338748"/>
            <a:ext cx="8981796" cy="418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73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flipV="1">
            <a:off x="10436086" y="3135795"/>
            <a:ext cx="3190462" cy="5764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 flipV="1">
            <a:off x="-1470992" y="3135795"/>
            <a:ext cx="3190462" cy="5764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013298" y="3008532"/>
            <a:ext cx="28584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Centaur" panose="02030504050205020304" pitchFamily="18" charset="0"/>
              </a:rPr>
              <a:t>Thanks</a:t>
            </a:r>
            <a:endParaRPr lang="zh-CN" altLang="en-US" sz="4800" dirty="0">
              <a:latin typeface="Centaur" panose="020305040502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86" y="44195"/>
            <a:ext cx="1722256" cy="4880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261" y="0"/>
            <a:ext cx="2431378" cy="68904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 flipV="1">
            <a:off x="-1" y="137160"/>
            <a:ext cx="301441" cy="5518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76555" y="184785"/>
            <a:ext cx="22923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latin typeface="Centaur" panose="02030504050205020304" pitchFamily="18" charset="0"/>
              </a:rPr>
              <a:t>Background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A7EFFE-9B6E-5C54-723B-F659B06E62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920"/>
          <a:stretch/>
        </p:blipFill>
        <p:spPr>
          <a:xfrm>
            <a:off x="5033983" y="934517"/>
            <a:ext cx="6686894" cy="566164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E187641-1842-76E0-9DDB-97BEC5A92751}"/>
              </a:ext>
            </a:extLst>
          </p:cNvPr>
          <p:cNvSpPr txBox="1"/>
          <p:nvPr/>
        </p:nvSpPr>
        <p:spPr>
          <a:xfrm>
            <a:off x="642958" y="1239096"/>
            <a:ext cx="43463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C00000"/>
                </a:solidFill>
              </a:rPr>
              <a:t>Continual Test-Time Adaptation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D91686F-43B1-BAD1-0AC8-86BC29F8BA1E}"/>
              </a:ext>
            </a:extLst>
          </p:cNvPr>
          <p:cNvSpPr txBox="1"/>
          <p:nvPr/>
        </p:nvSpPr>
        <p:spPr>
          <a:xfrm>
            <a:off x="710463" y="2245550"/>
            <a:ext cx="32539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methods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ocus on model-based adaptation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5D4A52E-BB6F-A7B7-7FB8-A0B5FECC9AE8}"/>
              </a:ext>
            </a:extLst>
          </p:cNvPr>
          <p:cNvSpPr txBox="1"/>
          <p:nvPr/>
        </p:nvSpPr>
        <p:spPr>
          <a:xfrm>
            <a:off x="710462" y="3765338"/>
            <a:ext cx="3253983" cy="1554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work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 the 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prompts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domain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Reformulating the 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data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learned prompts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164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261" y="0"/>
            <a:ext cx="2431378" cy="68904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 flipV="1">
            <a:off x="-1" y="137160"/>
            <a:ext cx="301441" cy="5518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76555" y="184785"/>
            <a:ext cx="22923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latin typeface="Centaur" panose="02030504050205020304" pitchFamily="18" charset="0"/>
              </a:rPr>
              <a:t>Background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D12032A-6E82-AF40-612F-EFDE36EEB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61" y="2246694"/>
            <a:ext cx="10678144" cy="325198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F0BB348-898D-D446-5FF9-29E28DD84D1C}"/>
              </a:ext>
            </a:extLst>
          </p:cNvPr>
          <p:cNvSpPr txBox="1"/>
          <p:nvPr/>
        </p:nvSpPr>
        <p:spPr>
          <a:xfrm>
            <a:off x="1240171" y="1575660"/>
            <a:ext cx="412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>
                <a:solidFill>
                  <a:srgbClr val="C00000"/>
                </a:solidFill>
              </a:rPr>
              <a:t>Traditional visual prompts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03EE701-3560-5F42-1D14-0DC596F4A83A}"/>
              </a:ext>
            </a:extLst>
          </p:cNvPr>
          <p:cNvSpPr txBox="1"/>
          <p:nvPr/>
        </p:nvSpPr>
        <p:spPr>
          <a:xfrm>
            <a:off x="7844185" y="5690236"/>
            <a:ext cx="3494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 Prompt Tuning. ECCV 2022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261" y="0"/>
            <a:ext cx="2431378" cy="68904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 flipV="1">
            <a:off x="-1" y="137160"/>
            <a:ext cx="301441" cy="5518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76686" y="184868"/>
            <a:ext cx="15011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800" b="1" dirty="0">
                <a:latin typeface="Centaur" panose="02030504050205020304" pitchFamily="18" charset="0"/>
              </a:rPr>
              <a:t>Methods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5974C4-698A-303C-69DB-A0D21D1FF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24" y="1246032"/>
            <a:ext cx="11332832" cy="435376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0F79A71-0952-C5E2-C5D6-E5CF3CC2241D}"/>
              </a:ext>
            </a:extLst>
          </p:cNvPr>
          <p:cNvSpPr txBox="1"/>
          <p:nvPr/>
        </p:nvSpPr>
        <p:spPr>
          <a:xfrm>
            <a:off x="643164" y="853354"/>
            <a:ext cx="3207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C00000"/>
                </a:solidFill>
              </a:rPr>
              <a:t>The whole framework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042AE31-35AA-7E99-B024-E06ED576E8C1}"/>
              </a:ext>
            </a:extLst>
          </p:cNvPr>
          <p:cNvSpPr txBox="1"/>
          <p:nvPr/>
        </p:nvSpPr>
        <p:spPr>
          <a:xfrm>
            <a:off x="1183229" y="5548325"/>
            <a:ext cx="2714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omain-specific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prompts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5B9711F-C2E3-0CA7-10C1-B2CD43E85503}"/>
              </a:ext>
            </a:extLst>
          </p:cNvPr>
          <p:cNvCxnSpPr>
            <a:cxnSpLocks/>
          </p:cNvCxnSpPr>
          <p:nvPr/>
        </p:nvCxnSpPr>
        <p:spPr>
          <a:xfrm>
            <a:off x="4047312" y="5757087"/>
            <a:ext cx="91084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EDEF71A3-EF23-34FE-617E-3432796110B2}"/>
              </a:ext>
            </a:extLst>
          </p:cNvPr>
          <p:cNvCxnSpPr/>
          <p:nvPr/>
        </p:nvCxnSpPr>
        <p:spPr>
          <a:xfrm>
            <a:off x="4047312" y="6415058"/>
            <a:ext cx="91084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EF7D66C7-175C-7AAF-52E9-1249317E11C9}"/>
              </a:ext>
            </a:extLst>
          </p:cNvPr>
          <p:cNvSpPr txBox="1"/>
          <p:nvPr/>
        </p:nvSpPr>
        <p:spPr>
          <a:xfrm>
            <a:off x="1162711" y="6192173"/>
            <a:ext cx="2832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omain-agnostic prompts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205F7FA8-9512-E591-E623-0EE6CBE56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094" y="5412392"/>
            <a:ext cx="4805392" cy="69267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2FFD6A1-1D52-6658-818D-3C546E001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9519" y="6114984"/>
            <a:ext cx="4851618" cy="600148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04D4E889-9FE2-53FE-5473-5FF36B76329D}"/>
              </a:ext>
            </a:extLst>
          </p:cNvPr>
          <p:cNvSpPr/>
          <p:nvPr/>
        </p:nvSpPr>
        <p:spPr>
          <a:xfrm>
            <a:off x="8934596" y="6156786"/>
            <a:ext cx="607273" cy="404719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C1318-8FC7-0D68-8436-803B15161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DF19B8B5-9BC3-42C8-B365-DB93BAAB8A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261" y="0"/>
            <a:ext cx="2431378" cy="68904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E847294-0893-3108-47B7-34898F843B33}"/>
              </a:ext>
            </a:extLst>
          </p:cNvPr>
          <p:cNvSpPr/>
          <p:nvPr/>
        </p:nvSpPr>
        <p:spPr>
          <a:xfrm flipV="1">
            <a:off x="-1" y="137160"/>
            <a:ext cx="301441" cy="5518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D200D7-6B18-D266-E27C-7785B18BBC8F}"/>
              </a:ext>
            </a:extLst>
          </p:cNvPr>
          <p:cNvSpPr txBox="1"/>
          <p:nvPr/>
        </p:nvSpPr>
        <p:spPr>
          <a:xfrm>
            <a:off x="376686" y="184868"/>
            <a:ext cx="15011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800" b="1" dirty="0">
                <a:latin typeface="Centaur" panose="02030504050205020304" pitchFamily="18" charset="0"/>
              </a:rPr>
              <a:t>Methods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D804CD0-0490-045F-5B94-C763EC2C3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649" y="4165937"/>
            <a:ext cx="3947315" cy="19163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EBF3CD5-104A-31EA-BDAA-E2BFE48E4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737" y="5634766"/>
            <a:ext cx="2286039" cy="895006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85779C86-4353-1C81-1516-7B2EAB31F4DE}"/>
              </a:ext>
            </a:extLst>
          </p:cNvPr>
          <p:cNvGrpSpPr/>
          <p:nvPr/>
        </p:nvGrpSpPr>
        <p:grpSpPr>
          <a:xfrm>
            <a:off x="3109694" y="6214492"/>
            <a:ext cx="2143751" cy="354525"/>
            <a:chOff x="2239072" y="5549475"/>
            <a:chExt cx="3168220" cy="523948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FE589702-3A34-F98F-FE00-1797DD37F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84457" y="5589125"/>
              <a:ext cx="2322835" cy="484298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D4A3276-91A0-9B77-96B0-AEE8277AC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39072" y="5549475"/>
              <a:ext cx="943107" cy="523948"/>
            </a:xfrm>
            <a:prstGeom prst="rect">
              <a:avLst/>
            </a:prstGeom>
          </p:spPr>
        </p:pic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8FD21EEE-47D1-4E3E-33AA-7857A4828B82}"/>
              </a:ext>
            </a:extLst>
          </p:cNvPr>
          <p:cNvSpPr txBox="1"/>
          <p:nvPr/>
        </p:nvSpPr>
        <p:spPr>
          <a:xfrm>
            <a:off x="8284483" y="2086483"/>
            <a:ext cx="294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/>
              <a:t>Domain-shift detection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4FC09C9-2E70-9FF1-337D-D10C9DEA9523}"/>
                  </a:ext>
                </a:extLst>
              </p:cNvPr>
              <p:cNvSpPr txBox="1"/>
              <p:nvPr/>
            </p:nvSpPr>
            <p:spPr>
              <a:xfrm>
                <a:off x="8284483" y="2652822"/>
                <a:ext cx="29437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𝐶𝑜𝑛𝑓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𝐶𝑜𝑛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𝐶𝑜𝑛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4FC09C9-2E70-9FF1-337D-D10C9DEA9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4483" y="2652822"/>
                <a:ext cx="2943777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21A7FC9A-451A-42F7-74A2-1F4613D23001}"/>
              </a:ext>
            </a:extLst>
          </p:cNvPr>
          <p:cNvSpPr txBox="1"/>
          <p:nvPr/>
        </p:nvSpPr>
        <p:spPr>
          <a:xfrm>
            <a:off x="8400996" y="3044507"/>
            <a:ext cx="21665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 S=0.25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62E14DC-2171-01FE-DF89-06A2AA42A8CD}"/>
              </a:ext>
            </a:extLst>
          </p:cNvPr>
          <p:cNvSpPr txBox="1"/>
          <p:nvPr/>
        </p:nvSpPr>
        <p:spPr>
          <a:xfrm>
            <a:off x="7361897" y="5325280"/>
            <a:ext cx="3205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/>
              <a:t>The homeostatic factor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70B2A34E-08E6-57AB-4B37-EF38DCC49E0D}"/>
                  </a:ext>
                </a:extLst>
              </p:cNvPr>
              <p:cNvSpPr txBox="1"/>
              <p:nvPr/>
            </p:nvSpPr>
            <p:spPr>
              <a:xfrm>
                <a:off x="1029773" y="3465509"/>
                <a:ext cx="587857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respectively denote a certain time in two adjacent target domains</a:t>
                </a: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70B2A34E-08E6-57AB-4B37-EF38DCC49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773" y="3465509"/>
                <a:ext cx="5878576" cy="646331"/>
              </a:xfrm>
              <a:prstGeom prst="rect">
                <a:avLst/>
              </a:prstGeom>
              <a:blipFill>
                <a:blip r:embed="rId8"/>
                <a:stretch>
                  <a:fillRect l="-934" t="-4673" b="-130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>
            <a:extLst>
              <a:ext uri="{FF2B5EF4-FFF2-40B4-BE49-F238E27FC236}">
                <a16:creationId xmlns:a16="http://schemas.microsoft.com/office/drawing/2014/main" id="{9723DA44-2545-C282-3889-294CE92903CF}"/>
              </a:ext>
            </a:extLst>
          </p:cNvPr>
          <p:cNvSpPr txBox="1"/>
          <p:nvPr/>
        </p:nvSpPr>
        <p:spPr>
          <a:xfrm>
            <a:off x="950215" y="6195911"/>
            <a:ext cx="2235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Intra-domain change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0921365-E969-A67E-F6D0-BB49B92897B8}"/>
              </a:ext>
            </a:extLst>
          </p:cNvPr>
          <p:cNvSpPr txBox="1"/>
          <p:nvPr/>
        </p:nvSpPr>
        <p:spPr>
          <a:xfrm>
            <a:off x="963740" y="4355671"/>
            <a:ext cx="2235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Inter-domain change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62126E3A-06DC-412A-B172-1B273420DABD}"/>
              </a:ext>
            </a:extLst>
          </p:cNvPr>
          <p:cNvCxnSpPr>
            <a:cxnSpLocks/>
          </p:cNvCxnSpPr>
          <p:nvPr/>
        </p:nvCxnSpPr>
        <p:spPr>
          <a:xfrm>
            <a:off x="7611227" y="1629561"/>
            <a:ext cx="19748" cy="3095442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29">
            <a:extLst>
              <a:ext uri="{FF2B5EF4-FFF2-40B4-BE49-F238E27FC236}">
                <a16:creationId xmlns:a16="http://schemas.microsoft.com/office/drawing/2014/main" id="{8BE3FF95-2546-5C98-6C98-DDEEDEA142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2634" y="1403484"/>
            <a:ext cx="3716264" cy="964185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BFDEFAAC-7397-50FA-FEE6-49C7E78742CE}"/>
              </a:ext>
            </a:extLst>
          </p:cNvPr>
          <p:cNvSpPr txBox="1"/>
          <p:nvPr/>
        </p:nvSpPr>
        <p:spPr>
          <a:xfrm>
            <a:off x="975933" y="1053508"/>
            <a:ext cx="5557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b="1" dirty="0"/>
              <a:t>L</a:t>
            </a:r>
            <a:r>
              <a:rPr lang="zh-CN" altLang="en-US" b="1" dirty="0"/>
              <a:t>imiting </a:t>
            </a:r>
            <a:r>
              <a:rPr lang="en-US" altLang="zh-CN" b="1" dirty="0">
                <a:solidFill>
                  <a:srgbClr val="C00000"/>
                </a:solidFill>
              </a:rPr>
              <a:t>domain-sensitive</a:t>
            </a:r>
            <a:r>
              <a:rPr lang="en-US" altLang="zh-CN" b="1" dirty="0"/>
              <a:t> </a:t>
            </a:r>
            <a:r>
              <a:rPr lang="zh-CN" altLang="en-US" b="1" dirty="0"/>
              <a:t>parameter</a:t>
            </a:r>
            <a:r>
              <a:rPr lang="en-US" altLang="zh-CN" b="1" dirty="0"/>
              <a:t>s’</a:t>
            </a:r>
            <a:r>
              <a:rPr lang="zh-CN" altLang="en-US" b="1" dirty="0"/>
              <a:t> </a:t>
            </a:r>
            <a:r>
              <a:rPr lang="en-US" altLang="zh-CN" b="1" dirty="0"/>
              <a:t>update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8111575C-3A6C-052A-0C0B-EB83B4615B90}"/>
                  </a:ext>
                </a:extLst>
              </p:cNvPr>
              <p:cNvSpPr txBox="1"/>
              <p:nvPr/>
            </p:nvSpPr>
            <p:spPr>
              <a:xfrm>
                <a:off x="3501573" y="2062827"/>
                <a:ext cx="28572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CN" sz="14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1400" dirty="0">
                    <a:solidFill>
                      <a:schemeClr val="accent2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model’s parameters of the last mini-batch of the previous domain</a:t>
                </a:r>
                <a:endParaRPr lang="zh-CN" altLang="en-US" sz="140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8111575C-3A6C-052A-0C0B-EB83B4615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573" y="2062827"/>
                <a:ext cx="2857209" cy="523220"/>
              </a:xfrm>
              <a:prstGeom prst="rect">
                <a:avLst/>
              </a:prstGeom>
              <a:blipFill>
                <a:blip r:embed="rId10"/>
                <a:stretch>
                  <a:fillRect l="-640" t="-1163" b="-11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本框 32">
            <a:extLst>
              <a:ext uri="{FF2B5EF4-FFF2-40B4-BE49-F238E27FC236}">
                <a16:creationId xmlns:a16="http://schemas.microsoft.com/office/drawing/2014/main" id="{0AF818A2-2B8A-9E4A-BCB2-0D69E55E4CFD}"/>
              </a:ext>
            </a:extLst>
          </p:cNvPr>
          <p:cNvSpPr txBox="1"/>
          <p:nvPr/>
        </p:nvSpPr>
        <p:spPr>
          <a:xfrm>
            <a:off x="963740" y="2882218"/>
            <a:ext cx="6439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m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easure parameters’ sensitivity toward domain shift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597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261" y="0"/>
            <a:ext cx="2431378" cy="68904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 flipV="1">
            <a:off x="-1" y="137160"/>
            <a:ext cx="301441" cy="5518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76686" y="184868"/>
            <a:ext cx="21031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800" b="1" dirty="0">
                <a:latin typeface="Centaur" panose="02030504050205020304" pitchFamily="18" charset="0"/>
                <a:sym typeface="+mn-ea"/>
              </a:rPr>
              <a:t>Experiments</a:t>
            </a:r>
            <a:endParaRPr lang="zh-CN" altLang="en-US" sz="2800" b="1" dirty="0">
              <a:latin typeface="Centaur" panose="020305040502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233200-5EA1-8EDC-E035-4E36CF6B9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010" y="930931"/>
            <a:ext cx="10371980" cy="513360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261" y="0"/>
            <a:ext cx="2431378" cy="68904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 flipV="1">
            <a:off x="-1" y="137160"/>
            <a:ext cx="301441" cy="5518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76686" y="184868"/>
            <a:ext cx="21031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800" b="1" dirty="0">
                <a:latin typeface="Centaur" panose="02030504050205020304" pitchFamily="18" charset="0"/>
                <a:sym typeface="+mn-ea"/>
              </a:rPr>
              <a:t>Experiments</a:t>
            </a:r>
            <a:endParaRPr lang="zh-CN" altLang="en-US" sz="2800" b="1" dirty="0">
              <a:latin typeface="Centaur" panose="020305040502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7EB03A-7C8C-F12C-F09A-DA75BD799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246" y="1136238"/>
            <a:ext cx="9033159" cy="475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816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261" y="0"/>
            <a:ext cx="2431378" cy="68904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 flipV="1">
            <a:off x="-1" y="137160"/>
            <a:ext cx="301441" cy="5518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76686" y="184868"/>
            <a:ext cx="21031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800" b="1" dirty="0">
                <a:latin typeface="Centaur" panose="02030504050205020304" pitchFamily="18" charset="0"/>
                <a:sym typeface="+mn-ea"/>
              </a:rPr>
              <a:t>Experiments</a:t>
            </a:r>
            <a:endParaRPr lang="zh-CN" altLang="en-US" sz="2800" b="1" dirty="0">
              <a:latin typeface="Centaur" panose="020305040502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5ECD10-37A9-C302-5E0D-93CFC99EF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5367" y="1270027"/>
            <a:ext cx="6350326" cy="290209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BBEE314-8D25-CA8A-4142-C4E3251FBA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4732"/>
          <a:stretch/>
        </p:blipFill>
        <p:spPr>
          <a:xfrm>
            <a:off x="2840840" y="4502491"/>
            <a:ext cx="5778797" cy="176852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AB21A8F-413E-7719-EF3D-D3E467DACDC6}"/>
              </a:ext>
            </a:extLst>
          </p:cNvPr>
          <p:cNvSpPr/>
          <p:nvPr/>
        </p:nvSpPr>
        <p:spPr>
          <a:xfrm>
            <a:off x="7768910" y="5568991"/>
            <a:ext cx="796953" cy="572237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117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83165-B877-FBB7-1928-E3A745EFE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C016C2E7-40F3-6CFC-BF17-6310FCDA26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261" y="0"/>
            <a:ext cx="2431378" cy="68904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75B76D2-E604-B2FF-99F4-631780ECC63A}"/>
              </a:ext>
            </a:extLst>
          </p:cNvPr>
          <p:cNvSpPr/>
          <p:nvPr/>
        </p:nvSpPr>
        <p:spPr>
          <a:xfrm flipV="1">
            <a:off x="-1" y="137160"/>
            <a:ext cx="301441" cy="5518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BFA0B69-B107-0978-CE4A-FC6DFF0F8651}"/>
              </a:ext>
            </a:extLst>
          </p:cNvPr>
          <p:cNvSpPr txBox="1"/>
          <p:nvPr/>
        </p:nvSpPr>
        <p:spPr>
          <a:xfrm>
            <a:off x="376686" y="184868"/>
            <a:ext cx="21031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800" b="1" dirty="0">
                <a:latin typeface="Centaur" panose="02030504050205020304" pitchFamily="18" charset="0"/>
                <a:sym typeface="+mn-ea"/>
              </a:rPr>
              <a:t>Experiments</a:t>
            </a:r>
            <a:endParaRPr lang="zh-CN" altLang="en-US" sz="2800" b="1" dirty="0">
              <a:latin typeface="Centaur" panose="020305040502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CAB796-941C-64B7-E196-D968AB979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844" y="1977950"/>
            <a:ext cx="6350326" cy="29020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E80965D-23FD-70B4-4429-C0DEB1F82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4500"/>
            <a:ext cx="12192000" cy="566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2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1033</TotalTime>
  <Words>265</Words>
  <Application>Microsoft Office PowerPoint</Application>
  <PresentationFormat>宽屏</PresentationFormat>
  <Paragraphs>55</Paragraphs>
  <Slides>18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等线</vt:lpstr>
      <vt:lpstr>等线 Light</vt:lpstr>
      <vt:lpstr>Arial</vt:lpstr>
      <vt:lpstr>Cambria Math</vt:lpstr>
      <vt:lpstr>Centaur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世佶 赵</cp:lastModifiedBy>
  <cp:revision>858</cp:revision>
  <dcterms:created xsi:type="dcterms:W3CDTF">2023-09-11T08:13:10Z</dcterms:created>
  <dcterms:modified xsi:type="dcterms:W3CDTF">2024-12-03T06:58:48Z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1033-11.1.0.11704</vt:lpwstr>
  </property>
</Properties>
</file>